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1"/>
  </p:sldMasterIdLst>
  <p:sldIdLst>
    <p:sldId id="256" r:id="rId2"/>
    <p:sldId id="257" r:id="rId3"/>
    <p:sldId id="258" r:id="rId4"/>
    <p:sldId id="267" r:id="rId5"/>
    <p:sldId id="259" r:id="rId6"/>
    <p:sldId id="265" r:id="rId7"/>
    <p:sldId id="260" r:id="rId8"/>
    <p:sldId id="261" r:id="rId9"/>
    <p:sldId id="264" r:id="rId10"/>
    <p:sldId id="262" r:id="rId11"/>
    <p:sldId id="266" r:id="rId12"/>
    <p:sldId id="268" r:id="rId13"/>
    <p:sldId id="263"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15" d="100"/>
          <a:sy n="115" d="100"/>
        </p:scale>
        <p:origin x="43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pPr/>
              <a:t>9/8/2020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41154284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87DE6118-2437-4B30-8E3C-4D2BE6020583}" type="datetimeFigureOut">
              <a:rPr lang="en-US" smtClean="0"/>
              <a:pPr/>
              <a:t>9/8/2020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40524053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87DE6118-2437-4B30-8E3C-4D2BE6020583}" type="datetimeFigureOut">
              <a:rPr lang="en-US" smtClean="0"/>
              <a:pPr/>
              <a:t>9/8/2020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20220693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87DE6118-2437-4B30-8E3C-4D2BE6020583}" type="datetimeFigureOut">
              <a:rPr lang="en-US" smtClean="0"/>
              <a:pPr/>
              <a:t>9/8/2020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5086967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7DE6118-2437-4B30-8E3C-4D2BE6020583}" type="datetimeFigureOut">
              <a:rPr lang="en-US" smtClean="0"/>
              <a:pPr/>
              <a:t>9/8/2020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39051829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7DE6118-2437-4B30-8E3C-4D2BE6020583}" type="datetimeFigureOut">
              <a:rPr lang="en-US" smtClean="0"/>
              <a:pPr/>
              <a:t>9/8/2020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25094006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7DE6118-2437-4B30-8E3C-4D2BE6020583}" type="datetimeFigureOut">
              <a:rPr lang="en-US" smtClean="0"/>
              <a:pPr/>
              <a:t>9/8/2020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7058006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9/8/2020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32415647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9/8/2020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2776267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87DE6118-2437-4B30-8E3C-4D2BE6020583}" type="datetimeFigureOut">
              <a:rPr lang="en-US" smtClean="0"/>
              <a:t>9/8/2020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750177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7DE6118-2437-4B30-8E3C-4D2BE6020583}" type="datetimeFigureOut">
              <a:rPr lang="en-US" smtClean="0"/>
              <a:pPr/>
              <a:t>9/8/2020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1994848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smtClean="0"/>
              <a:t>9/8/2020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3713503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smtClean="0"/>
              <a:t>9/8/2020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8784142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87DE6118-2437-4B30-8E3C-4D2BE6020583}" type="datetimeFigureOut">
              <a:rPr lang="en-US" smtClean="0"/>
              <a:t>9/8/2020</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2819959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87DE6118-2437-4B30-8E3C-4D2BE6020583}" type="datetimeFigureOut">
              <a:rPr lang="en-US" smtClean="0"/>
              <a:t>9/8/2020</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1568332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87DE6118-2437-4B30-8E3C-4D2BE6020583}" type="datetimeFigureOut">
              <a:rPr lang="en-US" smtClean="0"/>
              <a:pPr/>
              <a:t>9/8/2020</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13862285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87DE6118-2437-4B30-8E3C-4D2BE6020583}" type="datetimeFigureOut">
              <a:rPr lang="en-US" smtClean="0"/>
              <a:pPr/>
              <a:t>9/8/2020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3219728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87DE6118-2437-4B30-8E3C-4D2BE6020583}" type="datetimeFigureOut">
              <a:rPr lang="en-US" smtClean="0"/>
              <a:pPr/>
              <a:t>9/8/2020</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11003837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educationplanner.org/students/career-planning/find-careers/careers.shtml" TargetMode="External"/><Relationship Id="rId2" Type="http://schemas.openxmlformats.org/officeDocument/2006/relationships/hyperlink" Target="https://www.careeronestop.org/Toolkit/Skills/skills-matcher-questions.aspx" TargetMode="Externa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hyperlink" Target="http://www.jobseekersguide.org/US/sites/default/files/match_skills-1_1.pdf"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ccv.edu/documents/2013/11/skills-inventory-worksheet.pdf/" TargetMode="External"/><Relationship Id="rId2" Type="http://schemas.openxmlformats.org/officeDocument/2006/relationships/hyperlink" Target="https://www.smu.edu/-/media/Site/StudentAffairs/Career/Guides/TransferableSkillsWorksheet.pdf?la=en"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TRANSFERABLE SKILLS</a:t>
            </a:r>
            <a:endParaRPr lang="en-US" dirty="0"/>
          </a:p>
        </p:txBody>
      </p:sp>
      <p:sp>
        <p:nvSpPr>
          <p:cNvPr id="3" name="Subtitle 2"/>
          <p:cNvSpPr>
            <a:spLocks noGrp="1"/>
          </p:cNvSpPr>
          <p:nvPr>
            <p:ph type="subTitle" idx="1"/>
          </p:nvPr>
        </p:nvSpPr>
        <p:spPr/>
        <p:txBody>
          <a:bodyPr/>
          <a:lstStyle/>
          <a:p>
            <a:r>
              <a:rPr lang="en-US" dirty="0" smtClean="0"/>
              <a:t>How to Use Previous Experiences For Your Next Career!</a:t>
            </a:r>
            <a:endParaRPr lang="en-US" dirty="0"/>
          </a:p>
        </p:txBody>
      </p:sp>
    </p:spTree>
    <p:extLst>
      <p:ext uri="{BB962C8B-B14F-4D97-AF65-F5344CB8AC3E}">
        <p14:creationId xmlns:p14="http://schemas.microsoft.com/office/powerpoint/2010/main" val="22960637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t>You Can Do It!</a:t>
            </a:r>
            <a:endParaRPr lang="en-US" b="1" dirty="0"/>
          </a:p>
        </p:txBody>
      </p:sp>
      <p:sp>
        <p:nvSpPr>
          <p:cNvPr id="3" name="Content Placeholder 2"/>
          <p:cNvSpPr>
            <a:spLocks noGrp="1"/>
          </p:cNvSpPr>
          <p:nvPr>
            <p:ph idx="1"/>
          </p:nvPr>
        </p:nvSpPr>
        <p:spPr/>
        <p:txBody>
          <a:bodyPr/>
          <a:lstStyle/>
          <a:p>
            <a:pPr marL="0" indent="0" algn="ctr">
              <a:buNone/>
            </a:pPr>
            <a:r>
              <a:rPr lang="en-US" sz="3200" dirty="0"/>
              <a:t>It is important to remember that even though some participants may lack actual work experience they may have many </a:t>
            </a:r>
            <a:r>
              <a:rPr lang="en-US" sz="3200" dirty="0" smtClean="0"/>
              <a:t>transferable </a:t>
            </a:r>
            <a:r>
              <a:rPr lang="en-US" sz="3200" dirty="0"/>
              <a:t>skills that can meet the need of potential employers.  Some individuals will just need your assistance to realize that they have skills to offer employers and how to sell those skills.</a:t>
            </a:r>
          </a:p>
          <a:p>
            <a:endParaRPr lang="en-US" dirty="0"/>
          </a:p>
        </p:txBody>
      </p:sp>
    </p:spTree>
    <p:extLst>
      <p:ext uri="{BB962C8B-B14F-4D97-AF65-F5344CB8AC3E}">
        <p14:creationId xmlns:p14="http://schemas.microsoft.com/office/powerpoint/2010/main" val="15247596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Helpful Guides</a:t>
            </a:r>
            <a:endParaRPr lang="en-US" b="1" dirty="0"/>
          </a:p>
        </p:txBody>
      </p:sp>
      <p:sp>
        <p:nvSpPr>
          <p:cNvPr id="3" name="Content Placeholder 2"/>
          <p:cNvSpPr>
            <a:spLocks noGrp="1"/>
          </p:cNvSpPr>
          <p:nvPr>
            <p:ph idx="1"/>
          </p:nvPr>
        </p:nvSpPr>
        <p:spPr/>
        <p:txBody>
          <a:bodyPr>
            <a:normAutofit/>
          </a:bodyPr>
          <a:lstStyle/>
          <a:p>
            <a:pPr>
              <a:buFont typeface="Arial" panose="020B0604020202020204" pitchFamily="34" charset="0"/>
              <a:buChar char="•"/>
            </a:pPr>
            <a:r>
              <a:rPr lang="en-US" sz="4000" dirty="0" smtClean="0"/>
              <a:t>“Who I Am?” Map</a:t>
            </a:r>
          </a:p>
          <a:p>
            <a:pPr>
              <a:buFont typeface="Arial" panose="020B0604020202020204" pitchFamily="34" charset="0"/>
              <a:buChar char="•"/>
            </a:pPr>
            <a:r>
              <a:rPr lang="en-US" sz="4000" dirty="0" smtClean="0"/>
              <a:t>Career Switch Tolerance Questionnaire</a:t>
            </a:r>
          </a:p>
          <a:p>
            <a:pPr>
              <a:buFont typeface="Arial" panose="020B0604020202020204" pitchFamily="34" charset="0"/>
              <a:buChar char="•"/>
            </a:pPr>
            <a:r>
              <a:rPr lang="en-US" sz="4000" dirty="0" smtClean="0"/>
              <a:t>SWOT Analysis </a:t>
            </a:r>
            <a:endParaRPr lang="en-US" sz="4000" dirty="0"/>
          </a:p>
        </p:txBody>
      </p:sp>
    </p:spTree>
    <p:extLst>
      <p:ext uri="{BB962C8B-B14F-4D97-AF65-F5344CB8AC3E}">
        <p14:creationId xmlns:p14="http://schemas.microsoft.com/office/powerpoint/2010/main" val="16528728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Match Your Skills!</a:t>
            </a:r>
            <a:endParaRPr lang="en-US"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hlinkClick r:id="rId2"/>
              </a:rPr>
              <a:t>https://</a:t>
            </a:r>
            <a:r>
              <a:rPr lang="en-US" dirty="0" smtClean="0">
                <a:hlinkClick r:id="rId2"/>
              </a:rPr>
              <a:t>www.careeronestop.org/Toolkit/Skills/skills-matcher-questions.aspx</a:t>
            </a:r>
            <a:endParaRPr lang="en-US" dirty="0" smtClean="0"/>
          </a:p>
          <a:p>
            <a:pPr>
              <a:buFont typeface="Arial" panose="020B0604020202020204" pitchFamily="34" charset="0"/>
              <a:buChar char="•"/>
            </a:pPr>
            <a:endParaRPr lang="en-US" dirty="0"/>
          </a:p>
          <a:p>
            <a:pPr>
              <a:buFont typeface="Arial" panose="020B0604020202020204" pitchFamily="34" charset="0"/>
              <a:buChar char="•"/>
            </a:pPr>
            <a:r>
              <a:rPr lang="en-US" dirty="0">
                <a:hlinkClick r:id="rId3"/>
              </a:rPr>
              <a:t>http://</a:t>
            </a:r>
            <a:r>
              <a:rPr lang="en-US" dirty="0" smtClean="0">
                <a:hlinkClick r:id="rId3"/>
              </a:rPr>
              <a:t>www.educationplanner.org/students/career-planning/find-careers/careers.shtml</a:t>
            </a:r>
            <a:endParaRPr lang="en-US" dirty="0" smtClean="0"/>
          </a:p>
          <a:p>
            <a:pPr>
              <a:buFont typeface="Arial" panose="020B0604020202020204" pitchFamily="34" charset="0"/>
              <a:buChar char="•"/>
            </a:pPr>
            <a:endParaRPr lang="en-US" dirty="0"/>
          </a:p>
          <a:p>
            <a:pPr>
              <a:buFont typeface="Arial" panose="020B0604020202020204" pitchFamily="34" charset="0"/>
              <a:buChar char="•"/>
            </a:pPr>
            <a:r>
              <a:rPr lang="en-US" dirty="0">
                <a:hlinkClick r:id="rId4"/>
              </a:rPr>
              <a:t>http://</a:t>
            </a:r>
            <a:r>
              <a:rPr lang="en-US" dirty="0" smtClean="0">
                <a:hlinkClick r:id="rId4"/>
              </a:rPr>
              <a:t>www.jobseekersguide.org/US/sites/default/files/match_skills-1_1.pdf</a:t>
            </a:r>
            <a:endParaRPr lang="en-US" dirty="0" smtClean="0"/>
          </a:p>
          <a:p>
            <a:pPr>
              <a:buFont typeface="Arial" panose="020B0604020202020204" pitchFamily="34" charset="0"/>
              <a:buChar char="•"/>
            </a:pPr>
            <a:endParaRPr lang="en-US" dirty="0"/>
          </a:p>
          <a:p>
            <a:pPr marL="0" indent="0">
              <a:buNone/>
            </a:pPr>
            <a:endParaRPr lang="en-US" dirty="0"/>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04067" y="4973190"/>
            <a:ext cx="3912870" cy="1793370"/>
          </a:xfrm>
          <a:prstGeom prst="rect">
            <a:avLst/>
          </a:prstGeom>
        </p:spPr>
      </p:pic>
    </p:spTree>
    <p:extLst>
      <p:ext uri="{BB962C8B-B14F-4D97-AF65-F5344CB8AC3E}">
        <p14:creationId xmlns:p14="http://schemas.microsoft.com/office/powerpoint/2010/main" val="29645323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Helpful Links</a:t>
            </a:r>
            <a:endParaRPr lang="en-US" b="1" dirty="0"/>
          </a:p>
        </p:txBody>
      </p:sp>
      <p:sp>
        <p:nvSpPr>
          <p:cNvPr id="3" name="Content Placeholder 2"/>
          <p:cNvSpPr>
            <a:spLocks noGrp="1"/>
          </p:cNvSpPr>
          <p:nvPr>
            <p:ph idx="1"/>
          </p:nvPr>
        </p:nvSpPr>
        <p:spPr/>
        <p:txBody>
          <a:bodyPr/>
          <a:lstStyle/>
          <a:p>
            <a:r>
              <a:rPr lang="en-US" u="sng" dirty="0">
                <a:hlinkClick r:id="rId2"/>
              </a:rPr>
              <a:t>https://www.smu.edu/-/media/Site/StudentAffairs/Career/Guides/TransferableSkillsWorksheet.pdf?la=en</a:t>
            </a:r>
            <a:endParaRPr lang="en-US" dirty="0"/>
          </a:p>
          <a:p>
            <a:r>
              <a:rPr lang="en-US" u="sng" dirty="0" smtClean="0">
                <a:hlinkClick r:id="rId3"/>
              </a:rPr>
              <a:t>https</a:t>
            </a:r>
            <a:r>
              <a:rPr lang="en-US" u="sng" dirty="0">
                <a:hlinkClick r:id="rId3"/>
              </a:rPr>
              <a:t>://ccv.edu/documents/2013/11/skills-inventory-worksheet.pdf/</a:t>
            </a:r>
            <a:endParaRPr lang="en-US" dirty="0"/>
          </a:p>
          <a:p>
            <a:pPr marL="0" indent="0">
              <a:buNone/>
            </a:pPr>
            <a:endParaRPr lang="en-US" dirty="0"/>
          </a:p>
        </p:txBody>
      </p:sp>
    </p:spTree>
    <p:extLst>
      <p:ext uri="{BB962C8B-B14F-4D97-AF65-F5344CB8AC3E}">
        <p14:creationId xmlns:p14="http://schemas.microsoft.com/office/powerpoint/2010/main" val="12690730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What A</a:t>
            </a:r>
            <a:r>
              <a:rPr lang="en-US" b="1" dirty="0" smtClean="0"/>
              <a:t>re transferable </a:t>
            </a:r>
            <a:r>
              <a:rPr lang="en-US" b="1" dirty="0"/>
              <a:t>Skills?</a:t>
            </a:r>
            <a:r>
              <a:rPr lang="en-US" dirty="0"/>
              <a:t/>
            </a:r>
            <a:br>
              <a:rPr lang="en-US" dirty="0"/>
            </a:br>
            <a:endParaRPr lang="en-US" dirty="0"/>
          </a:p>
        </p:txBody>
      </p:sp>
      <p:sp>
        <p:nvSpPr>
          <p:cNvPr id="3" name="Content Placeholder 2"/>
          <p:cNvSpPr>
            <a:spLocks noGrp="1"/>
          </p:cNvSpPr>
          <p:nvPr>
            <p:ph idx="1"/>
          </p:nvPr>
        </p:nvSpPr>
        <p:spPr/>
        <p:txBody>
          <a:bodyPr>
            <a:normAutofit/>
          </a:bodyPr>
          <a:lstStyle/>
          <a:p>
            <a:pPr marL="0" indent="0" algn="ctr">
              <a:buNone/>
            </a:pPr>
            <a:r>
              <a:rPr lang="en-US" sz="3200" dirty="0" smtClean="0"/>
              <a:t>Transferable </a:t>
            </a:r>
            <a:r>
              <a:rPr lang="en-US" sz="3200" dirty="0"/>
              <a:t>skills </a:t>
            </a:r>
            <a:r>
              <a:rPr lang="en-US" sz="3200" dirty="0" smtClean="0"/>
              <a:t>are </a:t>
            </a:r>
            <a:r>
              <a:rPr lang="en-US" sz="3200" dirty="0"/>
              <a:t>talents and abilities a person has gained in different times in their life, which </a:t>
            </a:r>
            <a:r>
              <a:rPr lang="en-US" sz="3200" dirty="0" smtClean="0"/>
              <a:t>can </a:t>
            </a:r>
            <a:r>
              <a:rPr lang="en-US" sz="3200" dirty="0"/>
              <a:t>apply to jobs they are interested in today.  </a:t>
            </a:r>
            <a:r>
              <a:rPr lang="en-US" sz="3200" dirty="0" smtClean="0"/>
              <a:t>Transferable </a:t>
            </a:r>
            <a:r>
              <a:rPr lang="en-US" sz="3200" dirty="0"/>
              <a:t>skills are flexible and </a:t>
            </a:r>
            <a:r>
              <a:rPr lang="en-US" sz="3200" dirty="0" smtClean="0"/>
              <a:t>will show a participant how they can </a:t>
            </a:r>
            <a:r>
              <a:rPr lang="en-US" sz="3200" dirty="0"/>
              <a:t>apply and get a </a:t>
            </a:r>
            <a:r>
              <a:rPr lang="en-US" sz="3200" dirty="0" smtClean="0"/>
              <a:t>job.  Often times, a participant has transferable skills that fit specific job descriptions.</a:t>
            </a:r>
            <a:endParaRPr lang="en-US" sz="3200" dirty="0"/>
          </a:p>
        </p:txBody>
      </p:sp>
    </p:spTree>
    <p:extLst>
      <p:ext uri="{BB962C8B-B14F-4D97-AF65-F5344CB8AC3E}">
        <p14:creationId xmlns:p14="http://schemas.microsoft.com/office/powerpoint/2010/main" val="39931765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Examples of Transferable Skills</a:t>
            </a:r>
            <a:endParaRPr lang="en-US" b="1" dirty="0"/>
          </a:p>
        </p:txBody>
      </p:sp>
      <p:sp>
        <p:nvSpPr>
          <p:cNvPr id="3" name="Content Placeholder 2"/>
          <p:cNvSpPr>
            <a:spLocks noGrp="1"/>
          </p:cNvSpPr>
          <p:nvPr>
            <p:ph idx="1"/>
          </p:nvPr>
        </p:nvSpPr>
        <p:spPr/>
        <p:txBody>
          <a:bodyPr numCol="2">
            <a:normAutofit/>
          </a:bodyPr>
          <a:lstStyle/>
          <a:p>
            <a:pPr lvl="0"/>
            <a:r>
              <a:rPr lang="en-US" dirty="0"/>
              <a:t>Teamwork</a:t>
            </a:r>
          </a:p>
          <a:p>
            <a:pPr lvl="0"/>
            <a:r>
              <a:rPr lang="en-US" dirty="0"/>
              <a:t>Leadership</a:t>
            </a:r>
          </a:p>
          <a:p>
            <a:pPr lvl="0"/>
            <a:r>
              <a:rPr lang="en-US" dirty="0"/>
              <a:t>Listening</a:t>
            </a:r>
          </a:p>
          <a:p>
            <a:pPr lvl="0"/>
            <a:r>
              <a:rPr lang="en-US" dirty="0"/>
              <a:t>Written communication</a:t>
            </a:r>
          </a:p>
          <a:p>
            <a:pPr lvl="0"/>
            <a:r>
              <a:rPr lang="en-US" dirty="0"/>
              <a:t>Verbal communication</a:t>
            </a:r>
          </a:p>
          <a:p>
            <a:pPr lvl="0"/>
            <a:r>
              <a:rPr lang="en-US" dirty="0"/>
              <a:t>Personal development</a:t>
            </a:r>
          </a:p>
          <a:p>
            <a:pPr lvl="0"/>
            <a:r>
              <a:rPr lang="en-US" dirty="0"/>
              <a:t>Organization</a:t>
            </a:r>
          </a:p>
          <a:p>
            <a:r>
              <a:rPr lang="en-US" dirty="0"/>
              <a:t>Computer skills</a:t>
            </a:r>
          </a:p>
          <a:p>
            <a:pPr lvl="0"/>
            <a:r>
              <a:rPr lang="en-US" dirty="0" smtClean="0"/>
              <a:t>Personal </a:t>
            </a:r>
            <a:r>
              <a:rPr lang="en-US" dirty="0"/>
              <a:t>motivation</a:t>
            </a:r>
          </a:p>
          <a:p>
            <a:pPr lvl="0"/>
            <a:r>
              <a:rPr lang="en-US" dirty="0"/>
              <a:t>Critical thinking</a:t>
            </a:r>
          </a:p>
          <a:p>
            <a:pPr lvl="0"/>
            <a:r>
              <a:rPr lang="en-US" dirty="0"/>
              <a:t>Integrity</a:t>
            </a:r>
          </a:p>
          <a:p>
            <a:pPr lvl="0"/>
            <a:r>
              <a:rPr lang="en-US" dirty="0"/>
              <a:t>Customer service </a:t>
            </a:r>
          </a:p>
          <a:p>
            <a:pPr lvl="0"/>
            <a:r>
              <a:rPr lang="en-US" dirty="0"/>
              <a:t>Initiative	</a:t>
            </a:r>
          </a:p>
          <a:p>
            <a:pPr lvl="0"/>
            <a:r>
              <a:rPr lang="en-US" dirty="0"/>
              <a:t>Problem solving</a:t>
            </a:r>
          </a:p>
          <a:p>
            <a:pPr lvl="0"/>
            <a:r>
              <a:rPr lang="en-US" dirty="0"/>
              <a:t>Work </a:t>
            </a:r>
            <a:r>
              <a:rPr lang="en-US" dirty="0" smtClean="0"/>
              <a:t>Ethic</a:t>
            </a:r>
          </a:p>
          <a:p>
            <a:r>
              <a:rPr lang="en-US" dirty="0"/>
              <a:t>Time management</a:t>
            </a:r>
          </a:p>
          <a:p>
            <a:pPr lvl="0"/>
            <a:endParaRPr lang="en-US" dirty="0"/>
          </a:p>
          <a:p>
            <a:endParaRPr lang="en-US" dirty="0"/>
          </a:p>
        </p:txBody>
      </p:sp>
      <p:pic>
        <p:nvPicPr>
          <p:cNvPr id="4" name="Picture 3" descr="Tech Transformation: Individual and soci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01611" y="2830286"/>
            <a:ext cx="2937853" cy="3810000"/>
          </a:xfrm>
          <a:prstGeom prst="rect">
            <a:avLst/>
          </a:prstGeom>
        </p:spPr>
      </p:pic>
    </p:spTree>
    <p:extLst>
      <p:ext uri="{BB962C8B-B14F-4D97-AF65-F5344CB8AC3E}">
        <p14:creationId xmlns:p14="http://schemas.microsoft.com/office/powerpoint/2010/main" val="1571240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ducation for Life and Work: Developing Transferable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4297" y="992777"/>
            <a:ext cx="9248503" cy="5316583"/>
          </a:xfrm>
          <a:prstGeom prst="rect">
            <a:avLst/>
          </a:prstGeom>
        </p:spPr>
      </p:pic>
    </p:spTree>
    <p:extLst>
      <p:ext uri="{BB962C8B-B14F-4D97-AF65-F5344CB8AC3E}">
        <p14:creationId xmlns:p14="http://schemas.microsoft.com/office/powerpoint/2010/main" val="29459059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Why are </a:t>
            </a:r>
            <a:r>
              <a:rPr lang="en-US" b="1" dirty="0" smtClean="0"/>
              <a:t>transferable </a:t>
            </a:r>
            <a:r>
              <a:rPr lang="en-US" b="1" dirty="0"/>
              <a:t>skills important?</a:t>
            </a:r>
            <a:r>
              <a:rPr lang="en-US" dirty="0"/>
              <a:t/>
            </a:r>
            <a:br>
              <a:rPr lang="en-US" dirty="0"/>
            </a:br>
            <a:endParaRPr lang="en-US" dirty="0"/>
          </a:p>
        </p:txBody>
      </p:sp>
      <p:sp>
        <p:nvSpPr>
          <p:cNvPr id="3" name="Content Placeholder 2"/>
          <p:cNvSpPr>
            <a:spLocks noGrp="1"/>
          </p:cNvSpPr>
          <p:nvPr>
            <p:ph idx="1"/>
          </p:nvPr>
        </p:nvSpPr>
        <p:spPr/>
        <p:txBody>
          <a:bodyPr>
            <a:normAutofit/>
          </a:bodyPr>
          <a:lstStyle/>
          <a:p>
            <a:pPr marL="0" indent="0" algn="ctr">
              <a:buNone/>
            </a:pPr>
            <a:r>
              <a:rPr lang="en-US" sz="2800" dirty="0" smtClean="0"/>
              <a:t>Transferable </a:t>
            </a:r>
            <a:r>
              <a:rPr lang="en-US" sz="2800" dirty="0"/>
              <a:t>skills are unique abilities </a:t>
            </a:r>
            <a:r>
              <a:rPr lang="en-US" sz="2800" dirty="0" smtClean="0"/>
              <a:t>acquired </a:t>
            </a:r>
            <a:r>
              <a:rPr lang="en-US" sz="2800" dirty="0"/>
              <a:t>from previous </a:t>
            </a:r>
            <a:r>
              <a:rPr lang="en-US" sz="2800" dirty="0" smtClean="0"/>
              <a:t>experiences, </a:t>
            </a:r>
            <a:r>
              <a:rPr lang="en-US" sz="2800" dirty="0"/>
              <a:t>i.e. jobs, </a:t>
            </a:r>
            <a:r>
              <a:rPr lang="en-US" sz="2800" dirty="0" smtClean="0"/>
              <a:t>life, </a:t>
            </a:r>
            <a:r>
              <a:rPr lang="en-US" sz="2800" dirty="0"/>
              <a:t>volunteering, etc. that can be applied to jobs </a:t>
            </a:r>
            <a:r>
              <a:rPr lang="en-US" sz="2800" dirty="0" smtClean="0"/>
              <a:t>participants are interested in, but don’t know where to begin.  </a:t>
            </a:r>
            <a:r>
              <a:rPr lang="en-US" sz="2800" dirty="0"/>
              <a:t>By possessing these skills, </a:t>
            </a:r>
            <a:r>
              <a:rPr lang="en-US" sz="2800" dirty="0" smtClean="0"/>
              <a:t>a </a:t>
            </a:r>
            <a:r>
              <a:rPr lang="en-US" sz="2800" dirty="0"/>
              <a:t>potential employer </a:t>
            </a:r>
            <a:r>
              <a:rPr lang="en-US" sz="2800" dirty="0" smtClean="0"/>
              <a:t> can see how a participant is </a:t>
            </a:r>
            <a:r>
              <a:rPr lang="en-US" sz="2800" dirty="0"/>
              <a:t>a good fit for the position, even though </a:t>
            </a:r>
            <a:r>
              <a:rPr lang="en-US" sz="2800" dirty="0" smtClean="0"/>
              <a:t>they may not have worked in that field before.</a:t>
            </a:r>
            <a:endParaRPr lang="en-US" sz="2800" dirty="0"/>
          </a:p>
        </p:txBody>
      </p:sp>
    </p:spTree>
    <p:extLst>
      <p:ext uri="{BB962C8B-B14F-4D97-AF65-F5344CB8AC3E}">
        <p14:creationId xmlns:p14="http://schemas.microsoft.com/office/powerpoint/2010/main" val="15381916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ww.thebalancecareers.com/thmb/m4-g3b7wxBYLQ7h9Wh_QH6Jw9W4=/950x0/filters:max_bytes(150000):strip_icc()/hard-skills-vs-soft-skills-2063780_FINAL-5bbd0d3fc9e77c005139f5ad.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09897" y="104503"/>
            <a:ext cx="10450286" cy="65967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15983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t>How </a:t>
            </a:r>
            <a:r>
              <a:rPr lang="en-US" b="1" dirty="0" smtClean="0"/>
              <a:t>do you </a:t>
            </a:r>
            <a:r>
              <a:rPr lang="en-US" b="1" dirty="0"/>
              <a:t>identify a </a:t>
            </a:r>
            <a:r>
              <a:rPr lang="en-US" b="1" dirty="0" smtClean="0"/>
              <a:t>participant’s transferable </a:t>
            </a:r>
            <a:r>
              <a:rPr lang="en-US" b="1" dirty="0"/>
              <a:t>skills?</a:t>
            </a:r>
            <a:r>
              <a:rPr lang="en-US" dirty="0"/>
              <a:t/>
            </a:r>
            <a:br>
              <a:rPr lang="en-US" dirty="0"/>
            </a:br>
            <a:endParaRPr lang="en-US" dirty="0"/>
          </a:p>
        </p:txBody>
      </p:sp>
      <p:sp>
        <p:nvSpPr>
          <p:cNvPr id="3" name="Content Placeholder 2"/>
          <p:cNvSpPr>
            <a:spLocks noGrp="1"/>
          </p:cNvSpPr>
          <p:nvPr>
            <p:ph idx="1"/>
          </p:nvPr>
        </p:nvSpPr>
        <p:spPr/>
        <p:txBody>
          <a:bodyPr>
            <a:normAutofit/>
          </a:bodyPr>
          <a:lstStyle/>
          <a:p>
            <a:pPr marL="0" indent="0" algn="ctr">
              <a:buNone/>
            </a:pPr>
            <a:r>
              <a:rPr lang="en-US" sz="3200" dirty="0"/>
              <a:t>Brainstorming with the participant is a good way to help them identify their transferable skills. </a:t>
            </a:r>
            <a:r>
              <a:rPr lang="en-US" sz="3200" dirty="0" smtClean="0"/>
              <a:t>Here are a </a:t>
            </a:r>
            <a:r>
              <a:rPr lang="en-US" sz="3200" dirty="0"/>
              <a:t>few </a:t>
            </a:r>
            <a:r>
              <a:rPr lang="en-US" sz="3200" dirty="0" smtClean="0"/>
              <a:t>ideas to think about while brainstorming skills they </a:t>
            </a:r>
            <a:r>
              <a:rPr lang="en-US" sz="3200" dirty="0"/>
              <a:t>have to offer potential employers.</a:t>
            </a:r>
          </a:p>
          <a:p>
            <a:pPr lvl="2"/>
            <a:r>
              <a:rPr lang="en-US" sz="2800" dirty="0" smtClean="0"/>
              <a:t>jobs </a:t>
            </a:r>
            <a:r>
              <a:rPr lang="en-US" sz="2800" dirty="0"/>
              <a:t>they have </a:t>
            </a:r>
            <a:r>
              <a:rPr lang="en-US" sz="2800" dirty="0" smtClean="0"/>
              <a:t>held</a:t>
            </a:r>
          </a:p>
          <a:p>
            <a:pPr lvl="2"/>
            <a:r>
              <a:rPr lang="en-US" sz="2800" dirty="0" smtClean="0"/>
              <a:t>any </a:t>
            </a:r>
            <a:r>
              <a:rPr lang="en-US" sz="2800" dirty="0"/>
              <a:t>trainings they may have </a:t>
            </a:r>
            <a:r>
              <a:rPr lang="en-US" sz="2800" dirty="0" smtClean="0"/>
              <a:t>received</a:t>
            </a:r>
          </a:p>
          <a:p>
            <a:pPr lvl="2"/>
            <a:r>
              <a:rPr lang="en-US" sz="2800" dirty="0" smtClean="0"/>
              <a:t>hobbies </a:t>
            </a:r>
            <a:r>
              <a:rPr lang="en-US" sz="2800" dirty="0"/>
              <a:t>or special interests </a:t>
            </a:r>
            <a:endParaRPr lang="en-US" sz="2800" dirty="0" smtClean="0"/>
          </a:p>
        </p:txBody>
      </p:sp>
    </p:spTree>
    <p:extLst>
      <p:ext uri="{BB962C8B-B14F-4D97-AF65-F5344CB8AC3E}">
        <p14:creationId xmlns:p14="http://schemas.microsoft.com/office/powerpoint/2010/main" val="34243954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How do you sell </a:t>
            </a:r>
            <a:r>
              <a:rPr lang="en-US" b="1" dirty="0"/>
              <a:t>your </a:t>
            </a:r>
            <a:r>
              <a:rPr lang="en-US" b="1" dirty="0" smtClean="0"/>
              <a:t>transferable </a:t>
            </a:r>
            <a:r>
              <a:rPr lang="en-US" b="1" dirty="0"/>
              <a:t>skills for a new job?</a:t>
            </a:r>
            <a:r>
              <a:rPr lang="en-US" dirty="0"/>
              <a:t/>
            </a:r>
            <a:br>
              <a:rPr lang="en-US" dirty="0"/>
            </a:br>
            <a:endParaRPr lang="en-US" dirty="0"/>
          </a:p>
        </p:txBody>
      </p:sp>
      <p:sp>
        <p:nvSpPr>
          <p:cNvPr id="3" name="Content Placeholder 2"/>
          <p:cNvSpPr>
            <a:spLocks noGrp="1"/>
          </p:cNvSpPr>
          <p:nvPr>
            <p:ph idx="1"/>
          </p:nvPr>
        </p:nvSpPr>
        <p:spPr/>
        <p:txBody>
          <a:bodyPr>
            <a:normAutofit/>
          </a:bodyPr>
          <a:lstStyle/>
          <a:p>
            <a:pPr marL="0" indent="0">
              <a:buNone/>
            </a:pPr>
            <a:r>
              <a:rPr lang="en-US" sz="3200" dirty="0"/>
              <a:t>Once the participant has identified what skills they have to offer a potential employer it is time to help them identify how the skills they have can be applied to the skills the employer is wanting in a potential employee for that </a:t>
            </a:r>
            <a:r>
              <a:rPr lang="en-US" sz="3200" dirty="0" smtClean="0"/>
              <a:t>position.</a:t>
            </a:r>
            <a:endParaRPr lang="en-US" sz="3200" dirty="0"/>
          </a:p>
        </p:txBody>
      </p:sp>
      <p:pic>
        <p:nvPicPr>
          <p:cNvPr id="4" name="Picture 3" descr="Bridging the Skills Gap – Are you Skilled to Kill? – The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3139" y="4304209"/>
            <a:ext cx="3600997" cy="2331722"/>
          </a:xfrm>
          <a:prstGeom prst="rect">
            <a:avLst/>
          </a:prstGeom>
        </p:spPr>
      </p:pic>
    </p:spTree>
    <p:extLst>
      <p:ext uri="{BB962C8B-B14F-4D97-AF65-F5344CB8AC3E}">
        <p14:creationId xmlns:p14="http://schemas.microsoft.com/office/powerpoint/2010/main" val="12388468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800" b="1" dirty="0" smtClean="0"/>
              <a:t>MoJobs</a:t>
            </a:r>
            <a:r>
              <a:rPr lang="en-US" b="1" dirty="0" smtClean="0"/>
              <a:t> </a:t>
            </a:r>
            <a:r>
              <a:rPr lang="en-US" sz="4800" b="1" dirty="0" smtClean="0"/>
              <a:t>Can Help!</a:t>
            </a:r>
            <a:endParaRPr lang="en-US" sz="4800" b="1" dirty="0"/>
          </a:p>
        </p:txBody>
      </p:sp>
      <p:sp>
        <p:nvSpPr>
          <p:cNvPr id="3" name="Content Placeholder 2"/>
          <p:cNvSpPr>
            <a:spLocks noGrp="1"/>
          </p:cNvSpPr>
          <p:nvPr>
            <p:ph idx="1"/>
          </p:nvPr>
        </p:nvSpPr>
        <p:spPr/>
        <p:txBody>
          <a:bodyPr>
            <a:normAutofit lnSpcReduction="10000"/>
          </a:bodyPr>
          <a:lstStyle/>
          <a:p>
            <a:pPr>
              <a:buFont typeface="Arial" panose="020B0604020202020204" pitchFamily="34" charset="0"/>
              <a:buChar char="•"/>
            </a:pPr>
            <a:r>
              <a:rPr lang="en-US" sz="3200" dirty="0" smtClean="0"/>
              <a:t>Remember, a participant can create multiple resumes in MoJobs.  This can be helpful to design each resume for a special skill set that matches a specific industry.</a:t>
            </a:r>
          </a:p>
          <a:p>
            <a:pPr>
              <a:buFont typeface="Arial" panose="020B0604020202020204" pitchFamily="34" charset="0"/>
              <a:buChar char="•"/>
            </a:pPr>
            <a:r>
              <a:rPr lang="en-US" sz="3200" dirty="0" smtClean="0"/>
              <a:t>Be sure to update the completed Assessment to correspond with a participant’s new career goals and objectives.</a:t>
            </a:r>
            <a:endParaRPr lang="en-US" sz="32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10398" y="4150657"/>
            <a:ext cx="2978195" cy="2297411"/>
          </a:xfrm>
          <a:prstGeom prst="rect">
            <a:avLst/>
          </a:prstGeom>
        </p:spPr>
      </p:pic>
    </p:spTree>
    <p:extLst>
      <p:ext uri="{BB962C8B-B14F-4D97-AF65-F5344CB8AC3E}">
        <p14:creationId xmlns:p14="http://schemas.microsoft.com/office/powerpoint/2010/main" val="249006910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127</TotalTime>
  <Words>450</Words>
  <Application>Microsoft Office PowerPoint</Application>
  <PresentationFormat>Widescreen</PresentationFormat>
  <Paragraphs>48</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Century Gothic</vt:lpstr>
      <vt:lpstr>Wingdings 3</vt:lpstr>
      <vt:lpstr>Ion</vt:lpstr>
      <vt:lpstr>TRANSFERABLE SKILLS</vt:lpstr>
      <vt:lpstr>What Are transferable Skills? </vt:lpstr>
      <vt:lpstr>Examples of Transferable Skills</vt:lpstr>
      <vt:lpstr>PowerPoint Presentation</vt:lpstr>
      <vt:lpstr>Why are transferable skills important? </vt:lpstr>
      <vt:lpstr>PowerPoint Presentation</vt:lpstr>
      <vt:lpstr>How do you identify a participant’s transferable skills? </vt:lpstr>
      <vt:lpstr>How do you sell your transferable skills for a new job? </vt:lpstr>
      <vt:lpstr>MoJobs Can Help!</vt:lpstr>
      <vt:lpstr>You Can Do It!</vt:lpstr>
      <vt:lpstr>Helpful Guides</vt:lpstr>
      <vt:lpstr>Match Your Skills!</vt:lpstr>
      <vt:lpstr>Helpful Links</vt:lpstr>
    </vt:vector>
  </TitlesOfParts>
  <Company>State of Missouri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TRANSFERABLE SKILLS</dc:title>
  <dc:creator>Allen, Reston</dc:creator>
  <cp:lastModifiedBy>Westphal, Sheila M</cp:lastModifiedBy>
  <cp:revision>11</cp:revision>
  <dcterms:created xsi:type="dcterms:W3CDTF">2020-08-28T13:08:19Z</dcterms:created>
  <dcterms:modified xsi:type="dcterms:W3CDTF">2020-09-08T15:46:16Z</dcterms:modified>
</cp:coreProperties>
</file>